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2"/>
    <p:sldId id="256" r:id="rId3"/>
    <p:sldId id="259" r:id="rId4"/>
    <p:sldId id="260" r:id="rId5"/>
    <p:sldId id="258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57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22E7-8D3D-4B19-8118-8EB68830FBA2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5934-EB7B-4192-9E80-F19EE8FFD73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7976" y="1397977"/>
            <a:ext cx="102254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Кустовое методическое объединение №1 и №2</a:t>
            </a: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педагогических работников групп раннего возраста   </a:t>
            </a: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дошкольных </a:t>
            </a:r>
            <a:r>
              <a:rPr lang="ru-RU" sz="2800" dirty="0">
                <a:latin typeface="Georgia" panose="02040502050405020303" pitchFamily="18" charset="0"/>
              </a:rPr>
              <a:t>образовательных учреждений </a:t>
            </a:r>
          </a:p>
          <a:p>
            <a:pPr algn="ctr"/>
            <a:r>
              <a:rPr lang="ru-RU" sz="2800" dirty="0">
                <a:latin typeface="Georgia" panose="02040502050405020303" pitchFamily="18" charset="0"/>
              </a:rPr>
              <a:t>Пушкинского района Санкт-Петербурга</a:t>
            </a:r>
          </a:p>
          <a:p>
            <a:pPr algn="ctr"/>
            <a:endParaRPr lang="ru-RU" sz="2800" dirty="0">
              <a:latin typeface="Georgia" panose="02040502050405020303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«Методы и приемы развития конструктивной деятельности у детей раннего возраста»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7975" y="98824"/>
            <a:ext cx="9724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Пушкинского района Санкт – Петербурга </a:t>
            </a:r>
          </a:p>
        </p:txBody>
      </p:sp>
    </p:spTree>
    <p:extLst>
      <p:ext uri="{BB962C8B-B14F-4D97-AF65-F5344CB8AC3E}">
        <p14:creationId xmlns:p14="http://schemas.microsoft.com/office/powerpoint/2010/main" val="194613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5282" y="443942"/>
            <a:ext cx="6782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Понимание форм и размеров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7" y="3664356"/>
            <a:ext cx="4166544" cy="312490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4" y="1473253"/>
            <a:ext cx="3985837" cy="298937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173" y="1105421"/>
            <a:ext cx="4273062" cy="320479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0936" y="241719"/>
            <a:ext cx="47163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Навыки планирования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85" y="1162400"/>
            <a:ext cx="3532289" cy="264921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14" y="1162400"/>
            <a:ext cx="3488567" cy="261642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285" y="3972769"/>
            <a:ext cx="3706285" cy="277971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114" y="4009281"/>
            <a:ext cx="3657601" cy="274320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3690" y="382397"/>
            <a:ext cx="46185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Навыки решения проблем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39" y="1450730"/>
            <a:ext cx="5392617" cy="404446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316" y="1513528"/>
            <a:ext cx="5427783" cy="407083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15742" y="364812"/>
            <a:ext cx="57166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Эмоциональное выражение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0265"/>
            <a:ext cx="3749365" cy="2908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42" y="1280047"/>
            <a:ext cx="3237972" cy="242848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4607" t="18325"/>
          <a:stretch>
            <a:fillRect/>
          </a:stretch>
        </p:blipFill>
        <p:spPr>
          <a:xfrm>
            <a:off x="7702061" y="1208214"/>
            <a:ext cx="3077308" cy="250031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3284"/>
          <a:stretch>
            <a:fillRect/>
          </a:stretch>
        </p:blipFill>
        <p:spPr>
          <a:xfrm>
            <a:off x="2970593" y="3936745"/>
            <a:ext cx="2329444" cy="269333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5" t="6841" r="10842" b="6839"/>
          <a:stretch>
            <a:fillRect/>
          </a:stretch>
        </p:blipFill>
        <p:spPr>
          <a:xfrm>
            <a:off x="6168258" y="3907061"/>
            <a:ext cx="2377865" cy="275270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0886" y="294474"/>
            <a:ext cx="8029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Экологическая ответственность</a:t>
            </a:r>
            <a:endParaRPr lang="ru-RU" sz="32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000" r="13562"/>
          <a:stretch/>
        </p:blipFill>
        <p:spPr>
          <a:xfrm>
            <a:off x="659423" y="1380300"/>
            <a:ext cx="4149970" cy="407187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23615"/>
          <a:stretch/>
        </p:blipFill>
        <p:spPr>
          <a:xfrm>
            <a:off x="6096528" y="1380300"/>
            <a:ext cx="4173669" cy="4097994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40" y="298939"/>
            <a:ext cx="5474405" cy="410604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87061" y="1338416"/>
            <a:ext cx="3100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М</a:t>
            </a:r>
            <a:r>
              <a:rPr lang="ru-RU" b="1" dirty="0" smtClean="0">
                <a:latin typeface="Georgia" panose="02040502050405020303" pitchFamily="18" charset="0"/>
              </a:rPr>
              <a:t>ы используем: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катушки, </a:t>
            </a:r>
            <a:endParaRPr lang="ru-R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пластиковые </a:t>
            </a:r>
            <a:r>
              <a:rPr lang="ru-RU" dirty="0">
                <a:latin typeface="Georgia" panose="02040502050405020303" pitchFamily="18" charset="0"/>
              </a:rPr>
              <a:t>бутылки, </a:t>
            </a:r>
            <a:endParaRPr lang="ru-R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крышки</a:t>
            </a:r>
            <a:r>
              <a:rPr lang="ru-RU" dirty="0">
                <a:latin typeface="Georgia" panose="02040502050405020303" pitchFamily="18" charset="0"/>
              </a:rPr>
              <a:t>, </a:t>
            </a:r>
            <a:r>
              <a:rPr lang="ru-RU" dirty="0" smtClean="0">
                <a:latin typeface="Georgia" panose="02040502050405020303" pitchFamily="18" charset="0"/>
              </a:rPr>
              <a:t>коробки,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пенопласт</a:t>
            </a:r>
            <a:r>
              <a:rPr lang="ru-RU" dirty="0">
                <a:latin typeface="Georgia" panose="02040502050405020303" pitchFamily="18" charset="0"/>
              </a:rPr>
              <a:t>, </a:t>
            </a:r>
            <a:endParaRPr lang="ru-R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капсулы </a:t>
            </a:r>
            <a:r>
              <a:rPr lang="ru-RU" dirty="0">
                <a:latin typeface="Georgia" panose="02040502050405020303" pitchFamily="18" charset="0"/>
              </a:rPr>
              <a:t>от киндер - сюрпризов т. </a:t>
            </a:r>
            <a:r>
              <a:rPr lang="ru-RU" dirty="0" smtClean="0">
                <a:latin typeface="Georgia" panose="02040502050405020303" pitchFamily="18" charset="0"/>
              </a:rPr>
              <a:t>п.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7333" l="9926" r="89926">
                        <a14:foregroundMark x1="23111" y1="16000" x2="43704" y2="7222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85" y="1272284"/>
            <a:ext cx="1573093" cy="2097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9100" l="9814" r="89848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467" y="3868616"/>
            <a:ext cx="1562101" cy="26431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8241" y="4903859"/>
            <a:ext cx="9123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Он должен быть:</a:t>
            </a:r>
          </a:p>
          <a:p>
            <a:r>
              <a:rPr lang="ru-RU" sz="2000" b="1" dirty="0">
                <a:latin typeface="Georgia" panose="02040502050405020303" pitchFamily="18" charset="0"/>
              </a:rPr>
              <a:t>• Безопасным для детей (не токсичным, не вызывать аллергию);</a:t>
            </a:r>
          </a:p>
          <a:p>
            <a:r>
              <a:rPr lang="ru-RU" sz="2000" b="1" dirty="0">
                <a:latin typeface="Georgia" panose="02040502050405020303" pitchFamily="18" charset="0"/>
              </a:rPr>
              <a:t>• Тщательно промытым и высушенным.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9" y="1662454"/>
            <a:ext cx="8897816" cy="500526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68320" y="298528"/>
            <a:ext cx="5974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Мастер - класс</a:t>
            </a:r>
            <a:endParaRPr lang="ru-RU" sz="5400" b="1" i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4869" y="175845"/>
            <a:ext cx="9144000" cy="49236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№11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Пушкинского района Санкт - Петербурга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92108" y="4111308"/>
            <a:ext cx="4862146" cy="131354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воспитатели перовой квалификационной категории группы раннего возраста </a:t>
            </a:r>
          </a:p>
          <a:p>
            <a:pPr>
              <a:lnSpc>
                <a:spcPct val="100000"/>
              </a:lnSpc>
            </a:pPr>
            <a:r>
              <a:rPr lang="ru-RU" sz="1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Пыльнева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Алексеевна</a:t>
            </a:r>
          </a:p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Надежда Георгиевна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5566" y="2017153"/>
            <a:ext cx="92227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бросового материала в конструировании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раннего возраста»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" y="2794894"/>
            <a:ext cx="5134707" cy="385209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4717"/>
          <a:stretch>
            <a:fillRect/>
          </a:stretch>
        </p:blipFill>
        <p:spPr>
          <a:xfrm>
            <a:off x="5876093" y="296554"/>
            <a:ext cx="5633639" cy="355209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4" b="95278" l="10000" r="90000">
                        <a14:foregroundMark x1="48594" y1="21528" x2="48594" y2="21528"/>
                        <a14:foregroundMark x1="50391" y1="18333" x2="50391" y2="18333"/>
                        <a14:foregroundMark x1="49453" y1="19028" x2="49453" y2="19028"/>
                        <a14:foregroundMark x1="49453" y1="17500" x2="49453" y2="17500"/>
                        <a14:foregroundMark x1="70156" y1="23611" x2="70156" y2="23611"/>
                        <a14:foregroundMark x1="64922" y1="25278" x2="64844" y2="24444"/>
                        <a14:foregroundMark x1="63750" y1="17500" x2="63750" y2="17500"/>
                        <a14:foregroundMark x1="63750" y1="11389" x2="63750" y2="11389"/>
                        <a14:foregroundMark x1="58438" y1="10556" x2="58438" y2="10556"/>
                        <a14:foregroundMark x1="61328" y1="11667" x2="61328" y2="11667"/>
                        <a14:foregroundMark x1="56641" y1="14861" x2="56641" y2="14861"/>
                        <a14:foregroundMark x1="51563" y1="10556" x2="51563" y2="10556"/>
                        <a14:foregroundMark x1="46250" y1="12917" x2="46250" y2="12917"/>
                        <a14:foregroundMark x1="40391" y1="16944" x2="40391" y2="16944"/>
                        <a14:foregroundMark x1="37656" y1="23333" x2="37656" y2="23333"/>
                        <a14:foregroundMark x1="38047" y1="21806" x2="38047" y2="21806"/>
                        <a14:foregroundMark x1="36406" y1="20694" x2="36406" y2="20694"/>
                        <a14:foregroundMark x1="38516" y1="18056" x2="38516" y2="18056"/>
                        <a14:foregroundMark x1="35625" y1="34028" x2="35625" y2="34028"/>
                        <a14:foregroundMark x1="33672" y1="39306" x2="33359" y2="40694"/>
                        <a14:foregroundMark x1="32734" y1="42083" x2="32734" y2="42083"/>
                        <a14:foregroundMark x1="32734" y1="44444" x2="32578" y2="45833"/>
                        <a14:foregroundMark x1="32422" y1="47639" x2="32422" y2="49028"/>
                        <a14:foregroundMark x1="32266" y1="50556" x2="32266" y2="50556"/>
                        <a14:foregroundMark x1="32188" y1="51667" x2="32031" y2="53472"/>
                        <a14:foregroundMark x1="31875" y1="54861" x2="31563" y2="56944"/>
                        <a14:foregroundMark x1="30625" y1="58611" x2="30625" y2="58611"/>
                        <a14:foregroundMark x1="52031" y1="19861" x2="52031" y2="19861"/>
                        <a14:foregroundMark x1="51328" y1="19861" x2="50391" y2="19583"/>
                        <a14:foregroundMark x1="50078" y1="18056" x2="50078" y2="18056"/>
                        <a14:foregroundMark x1="50547" y1="17222" x2="50547" y2="17222"/>
                        <a14:foregroundMark x1="36406" y1="26250" x2="36406" y2="26250"/>
                        <a14:foregroundMark x1="69531" y1="13194" x2="69531" y2="13194"/>
                        <a14:foregroundMark x1="56328" y1="9722" x2="56328" y2="9722"/>
                        <a14:foregroundMark x1="42813" y1="14306" x2="42813" y2="14306"/>
                        <a14:backgroundMark x1="57188" y1="33194" x2="56875" y2="20694"/>
                        <a14:backgroundMark x1="38672" y1="41528" x2="40469" y2="29444"/>
                        <a14:backgroundMark x1="48438" y1="83194" x2="48438" y2="83194"/>
                        <a14:backgroundMark x1="54609" y1="88472" x2="47969" y2="85833"/>
                        <a14:backgroundMark x1="44141" y1="19306" x2="58438" y2="18611"/>
                        <a14:backgroundMark x1="67422" y1="22778" x2="67422" y2="22778"/>
                      </a14:backgroundRemoval>
                    </a14:imgEffect>
                  </a14:imgLayer>
                </a14:imgProps>
              </a:ext>
            </a:extLst>
          </a:blip>
          <a:srcRect l="26224" r="20912"/>
          <a:stretch>
            <a:fillRect/>
          </a:stretch>
        </p:blipFill>
        <p:spPr>
          <a:xfrm flipH="1">
            <a:off x="5644515" y="3618230"/>
            <a:ext cx="3633470" cy="36061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0145" y="812672"/>
            <a:ext cx="39100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Материал </a:t>
            </a:r>
          </a:p>
          <a:p>
            <a:pPr algn="ctr"/>
            <a:r>
              <a:rPr lang="ru-RU" sz="3200" b="1" i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для творчества</a:t>
            </a:r>
            <a:endParaRPr lang="ru-RU" sz="3200" b="1" i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1682301"/>
            <a:ext cx="7464669" cy="51756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7084" y="408774"/>
            <a:ext cx="8771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Конструирование развивает:</a:t>
            </a:r>
            <a:endParaRPr lang="ru-RU" sz="40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13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5" y="1083684"/>
            <a:ext cx="3332285" cy="2499214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15" y="1136438"/>
            <a:ext cx="3261946" cy="244646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84" y="1158419"/>
            <a:ext cx="3232639" cy="242447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27" y="3826851"/>
            <a:ext cx="3467100" cy="260032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38" y="3826851"/>
            <a:ext cx="3467100" cy="260032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36892" y="181309"/>
            <a:ext cx="42594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Мелкая моторика</a:t>
            </a:r>
            <a:endParaRPr lang="ru-RU" sz="36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6681" y="303266"/>
            <a:ext cx="7124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Координацию движений</a:t>
            </a:r>
            <a:endParaRPr lang="ru-RU" sz="40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3457"/>
          <a:stretch>
            <a:fillRect/>
          </a:stretch>
        </p:blipFill>
        <p:spPr>
          <a:xfrm>
            <a:off x="755063" y="1453542"/>
            <a:ext cx="3398373" cy="228501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743" t="17700" r="24855" b="31509"/>
          <a:stretch/>
        </p:blipFill>
        <p:spPr>
          <a:xfrm>
            <a:off x="4840558" y="1404583"/>
            <a:ext cx="2510884" cy="236740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5940" b="22880"/>
          <a:stretch/>
        </p:blipFill>
        <p:spPr>
          <a:xfrm>
            <a:off x="1363062" y="4305913"/>
            <a:ext cx="4732938" cy="217170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457" y="4125872"/>
            <a:ext cx="3375713" cy="253178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1205"/>
          <a:stretch/>
        </p:blipFill>
        <p:spPr>
          <a:xfrm>
            <a:off x="8168054" y="1418947"/>
            <a:ext cx="2722016" cy="229913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03643" y="386834"/>
            <a:ext cx="4507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Внимание и усидчивость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2" y="1094684"/>
            <a:ext cx="3112421" cy="233431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452" y="1094684"/>
            <a:ext cx="3147590" cy="2360693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470" y="1094684"/>
            <a:ext cx="3209278" cy="240695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" y="3672742"/>
            <a:ext cx="2206137" cy="294151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63" y="3936860"/>
            <a:ext cx="3204768" cy="240357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470" y="3936860"/>
            <a:ext cx="3209278" cy="240695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45" y="781678"/>
            <a:ext cx="3383573" cy="29202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0942" y="127420"/>
            <a:ext cx="6510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Творческое мышление</a:t>
            </a:r>
            <a:endParaRPr lang="ru-RU" sz="40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174" y="1036598"/>
            <a:ext cx="3273669" cy="245525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299" y="1056975"/>
            <a:ext cx="3277520" cy="245814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6" y="3781589"/>
            <a:ext cx="3715560" cy="278667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8378"/>
          <a:stretch/>
        </p:blipFill>
        <p:spPr>
          <a:xfrm>
            <a:off x="5961060" y="3781589"/>
            <a:ext cx="4736604" cy="278667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4153" y="373604"/>
            <a:ext cx="5386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Социальные навыки</a:t>
            </a:r>
            <a:endParaRPr lang="ru-RU" sz="36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12" y="1222155"/>
            <a:ext cx="3209193" cy="2406895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9" y="1186976"/>
            <a:ext cx="3376246" cy="2532184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002" y="1222155"/>
            <a:ext cx="3224922" cy="241869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" y="3982085"/>
            <a:ext cx="3478530" cy="260985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0648" t="7543" r="15106" b="9506"/>
          <a:stretch/>
        </p:blipFill>
        <p:spPr>
          <a:xfrm>
            <a:off x="8510603" y="4061216"/>
            <a:ext cx="3156789" cy="264517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0234" t="23077" b="11479"/>
          <a:stretch/>
        </p:blipFill>
        <p:spPr>
          <a:xfrm>
            <a:off x="4101887" y="4131554"/>
            <a:ext cx="4156872" cy="228683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159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Государственное бюджетное дошкольное образовательное учреждение детский сад №11  Пушкинского района Санкт - 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 №11  Пушкинского района Санкт - Петербурга</dc:title>
  <dc:creator>Пользователь</dc:creator>
  <cp:lastModifiedBy>Пользователь</cp:lastModifiedBy>
  <cp:revision>29</cp:revision>
  <dcterms:created xsi:type="dcterms:W3CDTF">2025-02-25T12:25:00Z</dcterms:created>
  <dcterms:modified xsi:type="dcterms:W3CDTF">2026-04-23T07:26:23Z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42B8E1C55CD340C5A550ED16A3B91E29_12</vt:lpwstr>
  </property>
  <property fmtid="{D5CDD505-2E9C-101B-9397-08002B2CF9AE}" pid="3" name="KSOProductBuildVer">
    <vt:lpwstr>1049-12.2.0.20323</vt:lpwstr>
  </property>
</Properties>
</file>